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67"/>
  </p:notesMasterIdLst>
  <p:sldIdLst>
    <p:sldId id="256" r:id="rId2"/>
    <p:sldId id="336" r:id="rId3"/>
    <p:sldId id="266" r:id="rId4"/>
    <p:sldId id="306" r:id="rId5"/>
    <p:sldId id="303" r:id="rId6"/>
    <p:sldId id="309" r:id="rId7"/>
    <p:sldId id="330" r:id="rId8"/>
    <p:sldId id="337" r:id="rId9"/>
    <p:sldId id="310" r:id="rId10"/>
    <p:sldId id="331" r:id="rId11"/>
    <p:sldId id="332" r:id="rId12"/>
    <p:sldId id="334" r:id="rId13"/>
    <p:sldId id="333" r:id="rId14"/>
    <p:sldId id="308" r:id="rId15"/>
    <p:sldId id="335" r:id="rId16"/>
    <p:sldId id="339" r:id="rId17"/>
    <p:sldId id="338" r:id="rId18"/>
    <p:sldId id="340" r:id="rId19"/>
    <p:sldId id="341" r:id="rId20"/>
    <p:sldId id="328" r:id="rId21"/>
    <p:sldId id="343" r:id="rId22"/>
    <p:sldId id="329" r:id="rId23"/>
    <p:sldId id="342" r:id="rId24"/>
    <p:sldId id="315" r:id="rId25"/>
    <p:sldId id="316" r:id="rId26"/>
    <p:sldId id="317" r:id="rId27"/>
    <p:sldId id="312" r:id="rId28"/>
    <p:sldId id="304" r:id="rId29"/>
    <p:sldId id="318" r:id="rId30"/>
    <p:sldId id="305" r:id="rId31"/>
    <p:sldId id="344" r:id="rId32"/>
    <p:sldId id="322" r:id="rId33"/>
    <p:sldId id="323" r:id="rId34"/>
    <p:sldId id="320" r:id="rId35"/>
    <p:sldId id="321" r:id="rId36"/>
    <p:sldId id="324" r:id="rId37"/>
    <p:sldId id="313" r:id="rId38"/>
    <p:sldId id="314" r:id="rId39"/>
    <p:sldId id="326" r:id="rId40"/>
    <p:sldId id="350" r:id="rId41"/>
    <p:sldId id="345" r:id="rId42"/>
    <p:sldId id="346" r:id="rId43"/>
    <p:sldId id="347" r:id="rId44"/>
    <p:sldId id="348" r:id="rId45"/>
    <p:sldId id="349" r:id="rId46"/>
    <p:sldId id="351" r:id="rId47"/>
    <p:sldId id="327" r:id="rId48"/>
    <p:sldId id="352" r:id="rId49"/>
    <p:sldId id="353" r:id="rId50"/>
    <p:sldId id="354" r:id="rId51"/>
    <p:sldId id="356" r:id="rId52"/>
    <p:sldId id="357" r:id="rId53"/>
    <p:sldId id="358" r:id="rId54"/>
    <p:sldId id="359" r:id="rId55"/>
    <p:sldId id="360" r:id="rId56"/>
    <p:sldId id="361" r:id="rId57"/>
    <p:sldId id="362" r:id="rId58"/>
    <p:sldId id="363" r:id="rId59"/>
    <p:sldId id="364" r:id="rId60"/>
    <p:sldId id="365" r:id="rId61"/>
    <p:sldId id="366" r:id="rId62"/>
    <p:sldId id="367" r:id="rId63"/>
    <p:sldId id="368" r:id="rId64"/>
    <p:sldId id="369" r:id="rId65"/>
    <p:sldId id="370" r:id="rId66"/>
  </p:sldIdLst>
  <p:sldSz cx="12192000" cy="6858000"/>
  <p:notesSz cx="6858000" cy="9144000"/>
  <p:embeddedFontLst>
    <p:embeddedFont>
      <p:font typeface="Inconsolatazi4varl_qu" panose="02000503000000000000" pitchFamily="2" charset="0"/>
      <p:regular r:id="rId68"/>
      <p:bold r:id="rId69"/>
    </p:embeddedFont>
    <p:embeddedFont>
      <p:font typeface="SF PRO DISPLAY BLACK" pitchFamily="2" charset="0"/>
      <p:regular r:id="rId70"/>
      <p:bold r:id="rId71"/>
      <p:italic r:id="rId72"/>
      <p:boldItalic r:id="rId73"/>
    </p:embeddedFont>
    <p:embeddedFont>
      <p:font typeface="SF PRO DISPLAY HEAVY" pitchFamily="2" charset="0"/>
      <p:regular r:id="rId74"/>
      <p:bold r:id="rId75"/>
      <p:italic r:id="rId76"/>
      <p:boldItalic r:id="rId77"/>
    </p:embeddedFont>
    <p:embeddedFont>
      <p:font typeface="SF Pro Display Light" pitchFamily="2" charset="0"/>
      <p:regular r:id="rId78"/>
      <p:bold r:id="rId79"/>
      <p:italic r:id="rId80"/>
      <p:boldItalic r:id="rId81"/>
    </p:embeddedFont>
    <p:embeddedFont>
      <p:font typeface="SF Pro Display Medium" pitchFamily="2" charset="0"/>
      <p:regular r:id="rId82"/>
      <p:bold r:id="rId83"/>
      <p:italic r:id="rId84"/>
      <p:boldItalic r:id="rId85"/>
    </p:embeddedFont>
    <p:embeddedFont>
      <p:font typeface="SF PRO DISPLAY SEMIBOLD" pitchFamily="2" charset="0"/>
      <p:regular r:id="rId86"/>
      <p:bold r:id="rId87"/>
      <p:italic r:id="rId88"/>
      <p:boldItalic r:id="rId8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9E9E"/>
    <a:srgbClr val="F5C711"/>
    <a:srgbClr val="CD0ABC"/>
    <a:srgbClr val="4BE3E6"/>
    <a:srgbClr val="3497E6"/>
    <a:srgbClr val="61D04F"/>
    <a:srgbClr val="DF526A"/>
    <a:srgbClr val="FFFFFF"/>
    <a:srgbClr val="FF85FF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1.fntdata"/><Relationship Id="rId84" Type="http://schemas.openxmlformats.org/officeDocument/2006/relationships/font" Target="fonts/font17.fntdata"/><Relationship Id="rId89" Type="http://schemas.openxmlformats.org/officeDocument/2006/relationships/font" Target="fonts/font2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4.xml"/><Relationship Id="rId90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5.fntdata"/><Relationship Id="rId80" Type="http://schemas.openxmlformats.org/officeDocument/2006/relationships/font" Target="fonts/font13.fntdata"/><Relationship Id="rId85" Type="http://schemas.openxmlformats.org/officeDocument/2006/relationships/font" Target="fonts/font18.fntdata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font" Target="fonts/font16.fntdata"/><Relationship Id="rId88" Type="http://schemas.openxmlformats.org/officeDocument/2006/relationships/font" Target="fonts/font21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font" Target="fonts/font14.fntdata"/><Relationship Id="rId86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9.fntdata"/><Relationship Id="rId7" Type="http://schemas.openxmlformats.org/officeDocument/2006/relationships/slide" Target="slides/slide6.xml"/><Relationship Id="rId71" Type="http://schemas.openxmlformats.org/officeDocument/2006/relationships/font" Target="fonts/font4.fntdata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20.fntdata"/><Relationship Id="rId61" Type="http://schemas.openxmlformats.org/officeDocument/2006/relationships/slide" Target="slides/slide60.xml"/><Relationship Id="rId82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10.fntdata"/></Relationships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F Pro Display L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F Pro Display Light" pitchFamily="2" charset="0"/>
              </a:defRPr>
            </a:lvl1pPr>
          </a:lstStyle>
          <a:p>
            <a:fld id="{8B302A0B-77C1-D843-A314-C9B988934623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F Pro Display L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F Pro Display Light" pitchFamily="2" charset="0"/>
              </a:defRPr>
            </a:lvl1pPr>
          </a:lstStyle>
          <a:p>
            <a:fld id="{B47F86B4-4730-454B-8521-CF06FC95F4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026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B31F-C792-4E45-A98E-4D26E62A0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47372-57B6-664D-A26D-FC505F411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9B82C-8934-CF4E-854B-08E75F38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7726A-EFEB-B940-B17A-744E47288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DDCA4-B1DB-6C43-8A01-89E972F63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6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5CC0-4164-2543-8EFA-5CC408D8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34DC55-6722-D249-9405-366B368B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9050-B1AE-8949-AD0D-CAA30BE4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4C2F-75A0-834D-8B25-F44B1ACE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E02B0-5A2F-EF4C-B904-94FEFD2E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8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F7C08-5843-8143-A254-A78C51FEF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4E19E-8DB3-234B-B7D4-85AEBF02B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BBD94-F763-024C-BFD5-64B2C6DD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9E5E-21B7-4E45-9E81-B11FCF80C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1339-61F7-C540-A94A-057B07D7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22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A244-E7E5-974A-BB0A-05DF1D8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5FF8A-71D4-8C49-BC5B-DAEB807B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E1BA-466A-C847-9076-CF5E96382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F235A-1308-024D-B929-3F5BBDC24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837AC-2C01-244B-B271-1A6258850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73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25A5-FA63-1841-BE90-9967DCE9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3196C-E69B-D246-9005-48E35B84C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F08CF-EF4C-234B-9669-EEF5B73F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82840-8478-9E40-A9B7-D993486E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792B0-458F-BC44-8997-4FAF9D06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7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E1E0-77E6-3B41-96BC-14624972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A617-02E6-904F-A6A3-693FCE126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47DD4-65E2-4741-9DB4-D69CF95F7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B3527-5384-3F4B-B002-821B2EB7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9543-DA00-6849-A0ED-0F89D03E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FA376-85DF-164C-9254-3C45F578A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A2E2-5407-F14D-BB0E-74AC2FA6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DF9BA-B7A1-1C4F-B154-C3E753325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BDEB9-9280-4448-B789-6E412406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D8EDE-9F16-7E42-BA8F-A9410A31A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3C8DFB-5E18-6E4D-B321-1B9F89C45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3F570-CBAD-944A-ACCB-DF84F022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548D6-0ECD-2E49-99C4-6B6A5B0E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101C91-FAAF-8F40-8F1F-E4289F56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80DDC-EFCE-7A4F-AB81-7322118EC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38DE7-2F05-7E4D-AA33-9E1D245F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843C0-B152-D846-8A15-09CB866F5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25FCC-ED58-7746-99A1-2FCB92B5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5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E4026-D14A-BB44-9C91-6313D9F9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FC637-D93C-894E-8111-64464427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0B689-8BC9-E042-9B6A-B4FE4EAB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2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5174-D8A8-7044-A9C4-559463D7B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19EC-A7E0-4345-897C-C005FA304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DA5AC-A2FF-9A44-B32D-C91AAB15C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F0F77-5617-7341-AE0F-2AD3B838A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96F4F-58DE-764A-B2B0-EC35D24B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85F2B-C430-2C4F-AA80-857FFBFDD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33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5164-EFCC-0844-889F-C43C3E67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229E7-DCB7-7047-B44F-4C7551460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81E15-0446-DB44-925C-80AF373B3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F93BF-9445-454B-95E7-D282DCFA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665B-9D1E-AA47-BD88-8384B4F9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AD8D6-5326-1844-9116-47BCE11B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7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2846C-1CF3-C648-A34E-CAD53833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FFDBA-2867-3848-BA17-A4347F168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80E0-5FE1-DD48-8C11-5F8AE6080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690650B6-570D-8448-B670-1346F08DF152}" type="datetimeFigureOut">
              <a:rPr lang="en-US" smtClean="0"/>
              <a:pPr/>
              <a:t>1/15/25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B734D-1D52-4246-B6C4-00C169697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DA5C-D159-D94F-A9C1-966DA4B4C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7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4">
              <a:lumMod val="40000"/>
              <a:lumOff val="60000"/>
            </a:schemeClr>
          </a:solidFill>
          <a:latin typeface="SF Pro Display Semibold" pitchFamily="2" charset="0"/>
          <a:ea typeface="SF Pro Display Semibold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down.org/yihui/rmarkdown-cookbook/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9ACB-4DB3-9F4D-9D27-EDA041F108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Visualization with R,</a:t>
            </a:r>
            <a:br>
              <a:rPr lang="en-US" dirty="0"/>
            </a:br>
            <a:r>
              <a:rPr lang="en-US" dirty="0"/>
              <a:t>RStudio and RMarkdown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3BE67-90FF-404E-BD98-665F505C9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Genomic Data Visualization &amp; Integration</a:t>
            </a:r>
          </a:p>
          <a:p>
            <a:r>
              <a:rPr lang="en-US" dirty="0"/>
              <a:t>HUGEN 2073</a:t>
            </a:r>
          </a:p>
          <a:p>
            <a:r>
              <a:rPr lang="en-US" dirty="0"/>
              <a:t>(Slides adapted from Ryan Minster with permission)</a:t>
            </a:r>
          </a:p>
        </p:txBody>
      </p:sp>
    </p:spTree>
    <p:extLst>
      <p:ext uri="{BB962C8B-B14F-4D97-AF65-F5344CB8AC3E}">
        <p14:creationId xmlns:p14="http://schemas.microsoft.com/office/powerpoint/2010/main" val="7445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These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objects </a:t>
            </a:r>
            <a:r>
              <a:rPr lang="en-US" dirty="0"/>
              <a:t>can be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vectors</a:t>
            </a:r>
            <a:r>
              <a:rPr lang="en-US" dirty="0"/>
              <a:t> of values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c(1, 2, 3, 4)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1 2 3 4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 &lt;- c(TRUE, FALSE</a:t>
            </a:r>
            <a:r>
              <a:rPr lang="en-US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, FALSE, FALSE, FALSE, TRUE, FALSE)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 TRUE FALSE FALSE FALSE FALSE  TRUE FALSE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557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You can choose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subsets</a:t>
            </a:r>
            <a:r>
              <a:rPr lang="en-US" dirty="0"/>
              <a:t> of values in a vector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c("a", "b", "c", "d")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"a" "b" "c" "d"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a[2]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"b"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a[2:3]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"b" "c"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a[2] &lt;- "z"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"a" "z" "c" "d"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883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You can operate on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subsets</a:t>
            </a:r>
            <a:r>
              <a:rPr lang="en-US" dirty="0"/>
              <a:t> of values in a vector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c(1, 2, 3, 4)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1 2 3 4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a[c(2,4)] &lt;- a[c(2,4)] + c(0.3, 0.5)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1 2.3 3 4.5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943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Using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conditions</a:t>
            </a:r>
            <a:r>
              <a:rPr lang="en-US" dirty="0"/>
              <a:t> and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en-US" dirty="0"/>
              <a:t> and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FALSE</a:t>
            </a:r>
            <a:r>
              <a:rPr lang="en-US" dirty="0"/>
              <a:t> can be handy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c(1, 2, 3, 4)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== 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FALSE  TRUE FALSE FALSE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a[a == 2]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a[c(FALSE, TRUE, FALSE, FALSE)]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32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814108" cy="5686816"/>
          </a:xfrm>
        </p:spPr>
        <p:txBody>
          <a:bodyPr>
            <a:normAutofit/>
          </a:bodyPr>
          <a:lstStyle/>
          <a:p>
            <a:r>
              <a:rPr lang="en-US" dirty="0"/>
              <a:t>R can work with tables of data called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data frames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 &lt;- read.csv("data3.csv")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# read in CSV data from file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 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479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5686816"/>
          </a:xfrm>
        </p:spPr>
        <p:txBody>
          <a:bodyPr>
            <a:normAutofit/>
          </a:bodyPr>
          <a:lstStyle/>
          <a:p>
            <a:r>
              <a:rPr lang="en-US" dirty="0"/>
              <a:t>Since data frames are two dimensional, to subset you need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two coordinates</a:t>
            </a:r>
            <a:r>
              <a:rPr lang="en-US" dirty="0"/>
              <a:t>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 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a[2, 3]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a[3, 1]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"José"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24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5686816"/>
          </a:xfrm>
        </p:spPr>
        <p:txBody>
          <a:bodyPr>
            <a:normAutofit/>
          </a:bodyPr>
          <a:lstStyle/>
          <a:p>
            <a:r>
              <a:rPr lang="en-US" dirty="0"/>
              <a:t>If you leave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one of the two coordinates empty</a:t>
            </a:r>
            <a:r>
              <a:rPr lang="en-US" dirty="0"/>
              <a:t>, you’ll get a vector: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 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a[2, ]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 name   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1]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"Anna" "Xiao" "José"</a:t>
            </a:r>
          </a:p>
        </p:txBody>
      </p:sp>
    </p:spTree>
    <p:extLst>
      <p:ext uri="{BB962C8B-B14F-4D97-AF65-F5344CB8AC3E}">
        <p14:creationId xmlns:p14="http://schemas.microsoft.com/office/powerpoint/2010/main" val="2673924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5686816"/>
          </a:xfrm>
        </p:spPr>
        <p:txBody>
          <a:bodyPr>
            <a:normAutofit/>
          </a:bodyPr>
          <a:lstStyle/>
          <a:p>
            <a:r>
              <a:rPr lang="en-US" dirty="0"/>
              <a:t>You can use conditions and functions within the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</a:t>
            </a:r>
            <a:r>
              <a:rPr lang="en-US" dirty="0"/>
              <a:t>s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]</a:t>
            </a:r>
            <a:r>
              <a:rPr lang="en-US" dirty="0"/>
              <a:t>s too.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 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a[a[, 1] == "Xiao", c("x")]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1.9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10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5686816"/>
          </a:xfrm>
        </p:spPr>
        <p:txBody>
          <a:bodyPr>
            <a:normAutofit/>
          </a:bodyPr>
          <a:lstStyle/>
          <a:p>
            <a:r>
              <a:rPr lang="en-US" dirty="0"/>
              <a:t>We often work with a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whole column at a time</a:t>
            </a:r>
            <a:r>
              <a:rPr lang="en-US" dirty="0"/>
              <a:t>, and there is a shortcut for that using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$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 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a$name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"Anna" "Xiao" "José”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236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5686816"/>
          </a:xfrm>
        </p:spPr>
        <p:txBody>
          <a:bodyPr>
            <a:normAutofit/>
          </a:bodyPr>
          <a:lstStyle/>
          <a:p>
            <a:r>
              <a:rPr lang="en-US" dirty="0"/>
              <a:t>Note these three are exactly equal: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identical(</a:t>
            </a:r>
            <a:r>
              <a:rPr lang="en-US" b="1" dirty="0" err="1">
                <a:solidFill>
                  <a:srgbClr val="FF85FF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a$name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1]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TRUE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identical(</a:t>
            </a:r>
            <a:r>
              <a:rPr lang="en-US" b="1" dirty="0" err="1">
                <a:solidFill>
                  <a:srgbClr val="FF85FF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a$name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c("name")]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TRUE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identical(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1]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c("name")]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TRUE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74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5AFFB-6459-1443-B72A-1933A486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42E73-E177-CA4D-84BF-4C90F6473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the session, students will be able to:</a:t>
            </a:r>
            <a:br>
              <a:rPr lang="en-US" dirty="0"/>
            </a:br>
            <a:endParaRPr lang="en-US" dirty="0"/>
          </a:p>
          <a:p>
            <a:r>
              <a:rPr lang="en-US" dirty="0"/>
              <a:t>Create and manipulate objects and vectors in R</a:t>
            </a:r>
          </a:p>
          <a:p>
            <a:r>
              <a:rPr lang="en-US" dirty="0"/>
              <a:t>Manipulate data frames in R</a:t>
            </a:r>
          </a:p>
          <a:p>
            <a:r>
              <a:rPr lang="en-US" dirty="0"/>
              <a:t>Create very basic plots in R</a:t>
            </a:r>
          </a:p>
        </p:txBody>
      </p:sp>
    </p:spTree>
    <p:extLst>
      <p:ext uri="{BB962C8B-B14F-4D97-AF65-F5344CB8AC3E}">
        <p14:creationId xmlns:p14="http://schemas.microsoft.com/office/powerpoint/2010/main" val="1025384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can also manipulate tables of data by adding columns that are transformations of other columns: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a$z &lt;- a$x + a$y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 x    y    z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 1.60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 2.65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 3.80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696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can also manipulate tables of data by adding columns that are transformations of other columns: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a$b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&lt;- sqrt(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a$z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name   x    y    z        b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 1.60 1.264911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 2.65 1.627882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 3.80 1.949359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25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90277" cy="4351338"/>
          </a:xfrm>
        </p:spPr>
        <p:txBody>
          <a:bodyPr>
            <a:normAutofit/>
          </a:bodyPr>
          <a:lstStyle/>
          <a:p>
            <a:r>
              <a:rPr lang="en-US" dirty="0"/>
              <a:t>You can also add new data to a data frame.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a$r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runif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(length(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a$z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))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 x    y    z          r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 1.60 0.38347170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 2.65 0.55333872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 3.80 0.04019723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write.csv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(a, "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newdata.csv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")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# write object a to CSV file</a:t>
            </a:r>
          </a:p>
        </p:txBody>
      </p:sp>
    </p:spTree>
    <p:extLst>
      <p:ext uri="{BB962C8B-B14F-4D97-AF65-F5344CB8AC3E}">
        <p14:creationId xmlns:p14="http://schemas.microsoft.com/office/powerpoint/2010/main" val="18788635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1250336" cy="5686816"/>
          </a:xfrm>
        </p:spPr>
        <p:txBody>
          <a:bodyPr>
            <a:normAutofit/>
          </a:bodyPr>
          <a:lstStyle/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Reading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writing</a:t>
            </a:r>
            <a:r>
              <a:rPr lang="en-US" dirty="0"/>
              <a:t> CSV data into and out of R</a:t>
            </a:r>
            <a:br>
              <a:rPr lang="en-US" dirty="0"/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read.csv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("data3.csv")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name   x    y    z          r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1.1 0.50 1.60 0.38347170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1.9 0.75 2.65 0.55333872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3.0 0.80 3.80 0.04019723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write.csv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(a, "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newdata.csv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")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932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can also create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graphics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plot(a$x, a$y)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c("x", "y")]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 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3 3.0 0.80</a:t>
            </a: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5A84B-0D89-A648-8C0C-79FB798EE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2561" y="673894"/>
            <a:ext cx="5984770" cy="570185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49386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7346D6-8293-3E47-ADF5-31884B590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2560" y="681036"/>
            <a:ext cx="5984769" cy="570185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can also create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graphics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plot(a$x, a$y,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  type = "o")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c("x", "y")]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 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x    y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1 1.1 0.50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2 1.9 0.75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3 3.0 0.80</a:t>
            </a: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6235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E359BD-1B2A-0D4F-88AC-2BBEF7847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2559" y="681035"/>
            <a:ext cx="5984769" cy="570185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can also create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graphics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barplot(a$z,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   horiz = TRUE,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   names.arg=a$name)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a[, c("name", "z")]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 name    z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 Anna 1.60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2 Xiao 2.65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3 José 3.80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42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R’s basic capabilities can be extended by writing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additional functions </a:t>
            </a:r>
            <a:r>
              <a:rPr lang="en-US" dirty="0"/>
              <a:t>that can be make available publicly through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packages</a:t>
            </a:r>
            <a:r>
              <a:rPr lang="en-US" dirty="0"/>
              <a:t>.</a:t>
            </a:r>
          </a:p>
          <a:p>
            <a:pPr lvl="1"/>
            <a:r>
              <a:rPr lang="en-US" sz="2800" dirty="0"/>
              <a:t>A major extension of R’s basic graphics uses a package called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1179008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RStudio</a:t>
            </a:r>
            <a:r>
              <a:rPr lang="en-US" dirty="0"/>
              <a:t> is an integrated development environment (IDE) for R.</a:t>
            </a:r>
          </a:p>
        </p:txBody>
      </p:sp>
    </p:spTree>
    <p:extLst>
      <p:ext uri="{BB962C8B-B14F-4D97-AF65-F5344CB8AC3E}">
        <p14:creationId xmlns:p14="http://schemas.microsoft.com/office/powerpoint/2010/main" val="2513493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189796-A749-4642-88B2-573CDE6F5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331" y="-234669"/>
            <a:ext cx="10299337" cy="75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630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F7DEF-BFD7-A34F-BB20-63131CF3E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spc="440" dirty="0">
                <a:solidFill>
                  <a:srgbClr val="FF0000"/>
                </a:solidFill>
                <a:latin typeface="SF Pro Display Black" pitchFamily="2" charset="0"/>
                <a:ea typeface="SF Pro Display Black" pitchFamily="2" charset="0"/>
              </a:rPr>
              <a:t>ACHTUNG!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FDF62-5654-9F4D-8199-29B11CB68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tried to catch Microsoft autocorrects but may have missed some.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“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dirty="0"/>
              <a:t>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‘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’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`</a:t>
            </a:r>
            <a:r>
              <a:rPr lang="en-US" dirty="0"/>
              <a:t>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–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</a:rPr>
              <a:t>—</a:t>
            </a:r>
            <a:r>
              <a:rPr lang="en-US" dirty="0"/>
              <a:t> (a hyphen, an </a:t>
            </a:r>
            <a:r>
              <a:rPr lang="en-US" dirty="0" err="1"/>
              <a:t>en</a:t>
            </a:r>
            <a:r>
              <a:rPr lang="en-US" dirty="0"/>
              <a:t> dash and an </a:t>
            </a:r>
            <a:r>
              <a:rPr lang="en-US" dirty="0" err="1"/>
              <a:t>em</a:t>
            </a:r>
            <a:r>
              <a:rPr lang="en-US" dirty="0"/>
              <a:t> dash, respectively). Also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-</a:t>
            </a:r>
            <a:r>
              <a:rPr lang="en-US" dirty="0"/>
              <a:t> vs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--</a:t>
            </a:r>
            <a:r>
              <a:rPr lang="en-US" dirty="0"/>
              <a:t>. Also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en-US" dirty="0"/>
              <a:t> vs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==</a:t>
            </a:r>
            <a:r>
              <a:rPr lang="en-US" dirty="0"/>
              <a:t>.</a:t>
            </a:r>
          </a:p>
          <a:p>
            <a:r>
              <a:rPr lang="en-US" dirty="0"/>
              <a:t>Double check capitalization.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O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o</a:t>
            </a:r>
            <a:r>
              <a:rPr lang="en-US" dirty="0"/>
              <a:t>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0</a:t>
            </a:r>
            <a:r>
              <a:rPr lang="en-US" dirty="0"/>
              <a:t>, and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dirty="0"/>
              <a:t>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88014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RMarkdown</a:t>
            </a:r>
            <a:r>
              <a:rPr lang="en-US" dirty="0"/>
              <a:t> is a package for processing markup documents in RStudio that weave together narrative text and (usually) R code into formatted output in HTML, PDFs, MS Word etc.</a:t>
            </a:r>
          </a:p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Markup documents </a:t>
            </a:r>
            <a:r>
              <a:rPr lang="en-US" dirty="0"/>
              <a:t>are data files that are primarily geared toward telling a browser (or other type of program) how to display a document:</a:t>
            </a:r>
          </a:p>
          <a:p>
            <a:pPr lvl="1"/>
            <a:r>
              <a:rPr lang="en-US" sz="2800" dirty="0"/>
              <a:t>Make </a:t>
            </a:r>
            <a:r>
              <a:rPr lang="en-US" sz="2800" i="1" dirty="0"/>
              <a:t>this</a:t>
            </a:r>
            <a:r>
              <a:rPr lang="en-US" sz="2800" dirty="0"/>
              <a:t> a header, make </a:t>
            </a:r>
            <a:r>
              <a:rPr lang="en-US" sz="2800" i="1" dirty="0"/>
              <a:t>that</a:t>
            </a:r>
            <a:r>
              <a:rPr lang="en-US" sz="2800" dirty="0"/>
              <a:t> italics etc.</a:t>
            </a:r>
          </a:p>
          <a:p>
            <a:pPr lvl="1"/>
            <a:r>
              <a:rPr lang="en-US" sz="2800" dirty="0"/>
              <a:t>RMarkdown has the bonus of being able to incorporate statistical programming code right into the narrative document itself.</a:t>
            </a:r>
          </a:p>
        </p:txBody>
      </p:sp>
    </p:spTree>
    <p:extLst>
      <p:ext uri="{BB962C8B-B14F-4D97-AF65-F5344CB8AC3E}">
        <p14:creationId xmlns:p14="http://schemas.microsoft.com/office/powerpoint/2010/main" val="2209663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RMarkdown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2224"/>
            <a:ext cx="10515600" cy="52557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---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title: "Plots for 2073"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output:html_document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---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## Squares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Here is a plot of numbers and their squares.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```{r}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x &lt;- c(1,2,3,4,5,6,7,8,9,10)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y &lt;- x^2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plot(x, y)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```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159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RMarkdown 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6948"/>
          </a:xfrm>
        </p:spPr>
        <p:txBody>
          <a:bodyPr>
            <a:normAutofit/>
          </a:bodyPr>
          <a:lstStyle/>
          <a:p>
            <a:r>
              <a:rPr lang="en-US" dirty="0"/>
              <a:t>Make a header: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## Header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Make text bold: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**This text will be bold.**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Make text italics: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*This text will be italic.*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713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RMarkdown Code Chunks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6948"/>
          </a:xfrm>
        </p:spPr>
        <p:txBody>
          <a:bodyPr>
            <a:normAutofit/>
          </a:bodyPr>
          <a:lstStyle/>
          <a:p>
            <a:r>
              <a:rPr lang="en-US" dirty="0"/>
              <a:t>To add some R code (this is called a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chunk</a:t>
            </a:r>
            <a:r>
              <a:rPr lang="en-US" dirty="0"/>
              <a:t>):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```{r}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1 + 2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x &lt;- c(1,2,3,4)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y &lt;- mean(x)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```</a:t>
            </a:r>
          </a:p>
          <a:p>
            <a:r>
              <a:rPr lang="en-US" dirty="0"/>
              <a:t>To add some R embedded in the narrative text itself (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inline</a:t>
            </a:r>
            <a:r>
              <a:rPr lang="en-US" dirty="0"/>
              <a:t>):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The mean of the `r length(c(1,2,3,4))` values is `r x`.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283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RMarkdown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6948"/>
          </a:xfrm>
        </p:spPr>
        <p:txBody>
          <a:bodyPr>
            <a:normAutofit/>
          </a:bodyPr>
          <a:lstStyle/>
          <a:p>
            <a:r>
              <a:rPr lang="en-US" dirty="0"/>
              <a:t>Add a floating table of contents: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output: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 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html_document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    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toc: true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  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toc_float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: true</a:t>
            </a:r>
          </a:p>
          <a:p>
            <a:r>
              <a:rPr lang="en-US" dirty="0"/>
              <a:t>Add code folding: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output: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 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html_document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    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toc: true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  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toc_float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: true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    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code_folding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: hide</a:t>
            </a: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9608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RMarkdown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6948"/>
          </a:xfrm>
        </p:spPr>
        <p:txBody>
          <a:bodyPr>
            <a:normAutofit/>
          </a:bodyPr>
          <a:lstStyle/>
          <a:p>
            <a:r>
              <a:rPr lang="en-US" dirty="0"/>
              <a:t>Make a pretty table: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library(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knitr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kable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(a)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RMarkdown Cookbook: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https://bookdown.org/yihui/rmarkdown-cookbook/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3438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R’s graphing capabilities are prodigious and (can be) astonishing, vibrant and useful.</a:t>
            </a:r>
          </a:p>
          <a:p>
            <a:endParaRPr lang="en-US" dirty="0"/>
          </a:p>
          <a:p>
            <a:r>
              <a:rPr lang="en-US" dirty="0"/>
              <a:t>Google:  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fancy r plots</a:t>
            </a:r>
          </a:p>
        </p:txBody>
      </p:sp>
    </p:spTree>
    <p:extLst>
      <p:ext uri="{BB962C8B-B14F-4D97-AF65-F5344CB8AC3E}">
        <p14:creationId xmlns:p14="http://schemas.microsoft.com/office/powerpoint/2010/main" val="12904088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of the graphics systems in R are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base graphics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Inconsolatazi4varl_qu" panose="02000503000000000000" pitchFamily="2" charset="0"/>
                <a:ea typeface="SF Pro Display Medium" pitchFamily="2" charset="0"/>
              </a:rPr>
              <a:t>ggplot2</a:t>
            </a:r>
            <a:r>
              <a:rPr lang="en-US" dirty="0"/>
              <a:t> graphics, which have different vocabularies for rendering plots.</a:t>
            </a:r>
          </a:p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Base graphics </a:t>
            </a:r>
            <a:r>
              <a:rPr lang="en-US" dirty="0"/>
              <a:t>are your factory default R functions</a:t>
            </a:r>
          </a:p>
          <a:p>
            <a:pPr lvl="1"/>
            <a:r>
              <a:rPr lang="en-US" dirty="0"/>
              <a:t>They can produce beautiful graphics</a:t>
            </a:r>
          </a:p>
          <a:p>
            <a:pPr lvl="1"/>
            <a:r>
              <a:rPr lang="en-US" dirty="0"/>
              <a:t>Interaction is initially more intuitive than </a:t>
            </a:r>
            <a:r>
              <a:rPr lang="en-US" dirty="0">
                <a:latin typeface="Inconsolatazi4varl_qu" panose="02000503000000000000" pitchFamily="2" charset="0"/>
              </a:rPr>
              <a:t>ggplot2</a:t>
            </a:r>
          </a:p>
          <a:p>
            <a:pPr lvl="1"/>
            <a:r>
              <a:rPr lang="en-US" dirty="0"/>
              <a:t>Sophisticated changes from the default settings can be a pain to program</a:t>
            </a:r>
          </a:p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Inconsolatazi4varl_qu" panose="02000503000000000000" pitchFamily="2" charset="0"/>
                <a:ea typeface="SF Pro Display Medium" pitchFamily="2" charset="0"/>
              </a:rPr>
              <a:t>ggplot2</a:t>
            </a:r>
            <a:r>
              <a:rPr lang="en-US" dirty="0"/>
              <a:t>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graphics</a:t>
            </a:r>
            <a:r>
              <a:rPr lang="en-US" dirty="0"/>
              <a:t> are an upgrade </a:t>
            </a:r>
          </a:p>
          <a:p>
            <a:pPr lvl="1"/>
            <a:r>
              <a:rPr lang="en-US" dirty="0"/>
              <a:t>They can produce beautiful graphics</a:t>
            </a:r>
          </a:p>
          <a:p>
            <a:pPr lvl="1"/>
            <a:r>
              <a:rPr lang="en-US" dirty="0"/>
              <a:t>Interaction is initially less intuitive than base graphics</a:t>
            </a:r>
          </a:p>
          <a:p>
            <a:pPr lvl="1"/>
            <a:r>
              <a:rPr lang="en-US" dirty="0"/>
              <a:t>Sophisticated changes from the default settings are easier to program</a:t>
            </a:r>
          </a:p>
        </p:txBody>
      </p:sp>
    </p:spTree>
    <p:extLst>
      <p:ext uri="{BB962C8B-B14F-4D97-AF65-F5344CB8AC3E}">
        <p14:creationId xmlns:p14="http://schemas.microsoft.com/office/powerpoint/2010/main" val="40424958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plot()</a:t>
            </a:r>
            <a:r>
              <a:rPr lang="en-US" dirty="0"/>
              <a:t> · scatter plots</a:t>
            </a:r>
          </a:p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boxplot()</a:t>
            </a:r>
            <a:r>
              <a:rPr lang="en-US" dirty="0"/>
              <a:t> · box plots</a:t>
            </a:r>
          </a:p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hist()</a:t>
            </a:r>
            <a:r>
              <a:rPr lang="en-US" dirty="0"/>
              <a:t> · histograms</a:t>
            </a:r>
          </a:p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barplot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()</a:t>
            </a:r>
            <a:r>
              <a:rPr lang="en-US" dirty="0"/>
              <a:t> · bar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830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arguments of plotting commands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x = &lt;VECTOR1&gt;, y = &lt;VECTOR2&gt;</a:t>
            </a:r>
            <a:r>
              <a:rPr lang="en-US" sz="2800" dirty="0"/>
              <a:t> · the data to be plotted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main = </a:t>
            </a:r>
            <a:r>
              <a:rPr lang="en-US" sz="2800" dirty="0"/>
              <a:t> · plot title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xlab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</a:t>
            </a:r>
            <a:r>
              <a:rPr lang="en-US" sz="2800" i="1" dirty="0"/>
              <a:t>x</a:t>
            </a:r>
            <a:r>
              <a:rPr lang="en-US" sz="2800" dirty="0"/>
              <a:t> axis label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ylab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</a:t>
            </a:r>
            <a:r>
              <a:rPr lang="en-US" sz="2800" i="1" dirty="0"/>
              <a:t>y</a:t>
            </a:r>
            <a:r>
              <a:rPr lang="en-US" sz="2800" dirty="0"/>
              <a:t> axis label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xlim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range of </a:t>
            </a:r>
            <a:r>
              <a:rPr lang="en-US" sz="2800" i="1" dirty="0"/>
              <a:t>x</a:t>
            </a:r>
            <a:r>
              <a:rPr lang="en-US" sz="2800" dirty="0"/>
              <a:t> axis (vector of length 2)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ylim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range of </a:t>
            </a:r>
            <a:r>
              <a:rPr lang="en-US" sz="2800" i="1" dirty="0"/>
              <a:t>y</a:t>
            </a:r>
            <a:r>
              <a:rPr lang="en-US" sz="2800" dirty="0"/>
              <a:t> axis (vector of length 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54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</a:t>
            </a:r>
            <a:r>
              <a:rPr lang="en-US" dirty="0"/>
              <a:t> is a programming language and free software environment for statistical computing and graphics supported by the R Foundation for Statistical Computing.</a:t>
            </a:r>
          </a:p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RStudio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 </a:t>
            </a:r>
            <a:r>
              <a:rPr lang="en-US" dirty="0"/>
              <a:t>is an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integrated development environment (IDE) </a:t>
            </a:r>
            <a:r>
              <a:rPr lang="en-US" dirty="0"/>
              <a:t>for R.</a:t>
            </a:r>
          </a:p>
          <a:p>
            <a:r>
              <a:rPr lang="en-US" dirty="0"/>
              <a:t>​</a:t>
            </a:r>
            <a:r>
              <a:rPr lang="en-US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RMarkdown</a:t>
            </a:r>
            <a:r>
              <a:rPr lang="en-US" dirty="0"/>
              <a:t> is a package for processing markup documents in Rstudio that weave together narrative text and (usually) R code into formatted output in HTML, PDFs, MS Word etc.</a:t>
            </a:r>
          </a:p>
        </p:txBody>
      </p:sp>
    </p:spTree>
    <p:extLst>
      <p:ext uri="{BB962C8B-B14F-4D97-AF65-F5344CB8AC3E}">
        <p14:creationId xmlns:p14="http://schemas.microsoft.com/office/powerpoint/2010/main" val="14149464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 plotting numbers and their squares: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x &lt;- c(1,2,3,4,5,6,7,8,9,10)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y &lt;- x^2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plot(x, y)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plot(x, y, main = "Squares",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xlab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"Integers",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ylab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"Squares",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xlim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c(-10, 110),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ylim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c(-10, 100))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85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arguments of plotting commands</a:t>
            </a:r>
          </a:p>
          <a:p>
            <a:r>
              <a:rPr lang="en-US" dirty="0"/>
              <a:t>These can vectorized (different attributes for different points)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cex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size of data points</a:t>
            </a:r>
            <a:endParaRPr lang="en-US" sz="2800" i="1" dirty="0"/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col = </a:t>
            </a:r>
            <a:r>
              <a:rPr lang="en-US" sz="2800" dirty="0"/>
              <a:t> · color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pch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plotting symbols</a:t>
            </a:r>
            <a:endParaRPr lang="en-US" sz="2800" i="1" dirty="0"/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lty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 · line type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/>
              <a:t>· line width (also applies to outline of data points)</a:t>
            </a:r>
          </a:p>
          <a:p>
            <a:endParaRPr lang="en-US" sz="3600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lvl="1"/>
            <a:endParaRPr lang="en-US" sz="2800" dirty="0"/>
          </a:p>
          <a:p>
            <a:pPr lvl="1"/>
            <a:endParaRPr lang="en-US" sz="2800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975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BE33-FC78-3B43-8D44-E55CB2A7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Inconsolatazi4varl_qu" panose="02000503000000000000" pitchFamily="2" charset="0"/>
              </a:rPr>
              <a:t>lty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E9E24-713A-C646-BAA6-0675D2DA1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use numbers or character strings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0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"blank"</a:t>
            </a:r>
            <a:r>
              <a:rPr lang="en-US" sz="2800" dirty="0"/>
              <a:t> · no line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"solid"</a:t>
            </a:r>
            <a:r>
              <a:rPr lang="en-US" sz="2800" dirty="0"/>
              <a:t> · default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2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"dashed"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"44"</a:t>
            </a:r>
            <a:r>
              <a:rPr lang="en-US" sz="2800" dirty="0"/>
              <a:t> · dashed line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3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"dotted"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"13"</a:t>
            </a:r>
            <a:r>
              <a:rPr lang="en-US" sz="2800" dirty="0"/>
              <a:t> · dotted line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4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dotdash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"1343"</a:t>
            </a:r>
            <a:r>
              <a:rPr lang="en-US" sz="2800" dirty="0"/>
              <a:t> · dot dash dot dash line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5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longdash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"73"</a:t>
            </a:r>
            <a:r>
              <a:rPr lang="en-US" sz="2800" dirty="0"/>
              <a:t> · dashes are longer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6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twodash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r>
              <a:rPr lang="en-US" sz="2800" dirty="0"/>
              <a:t> or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"2262"</a:t>
            </a:r>
            <a:r>
              <a:rPr lang="en-US" sz="2800" dirty="0"/>
              <a:t> · short long short long dashes</a:t>
            </a:r>
          </a:p>
        </p:txBody>
      </p:sp>
    </p:spTree>
    <p:extLst>
      <p:ext uri="{BB962C8B-B14F-4D97-AF65-F5344CB8AC3E}">
        <p14:creationId xmlns:p14="http://schemas.microsoft.com/office/powerpoint/2010/main" val="18256479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BE33-FC78-3B43-8D44-E55CB2A7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Inconsolatazi4varl_qu" panose="02000503000000000000" pitchFamily="2" charset="0"/>
              </a:rPr>
              <a:t>pch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E9E24-713A-C646-BAA6-0675D2DA1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You can use numbers or character strings</a:t>
            </a:r>
          </a:p>
          <a:p>
            <a:pPr lvl="1"/>
            <a:r>
              <a:rPr lang="en-US" sz="2800" dirty="0"/>
              <a:t>​Numbers:</a:t>
            </a:r>
          </a:p>
          <a:p>
            <a:pPr marL="457200" lvl="1" indent="0">
              <a:buNone/>
            </a:pPr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marL="457200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Characters · Display the character itself as the point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9F34C0F-DA71-D54D-AB36-E161FDE700C2}"/>
              </a:ext>
            </a:extLst>
          </p:cNvPr>
          <p:cNvCxnSpPr>
            <a:cxnSpLocks/>
          </p:cNvCxnSpPr>
          <p:nvPr/>
        </p:nvCxnSpPr>
        <p:spPr>
          <a:xfrm flipH="1">
            <a:off x="6858000" y="4408371"/>
            <a:ext cx="1284973" cy="857896"/>
          </a:xfrm>
          <a:prstGeom prst="straightConnector1">
            <a:avLst/>
          </a:prstGeom>
          <a:ln w="28575">
            <a:solidFill>
              <a:schemeClr val="accent4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AF309B3-6C4E-0B4B-9A86-5C47FACA1F5B}"/>
              </a:ext>
            </a:extLst>
          </p:cNvPr>
          <p:cNvSpPr txBox="1"/>
          <p:nvPr/>
        </p:nvSpPr>
        <p:spPr>
          <a:xfrm>
            <a:off x="8142973" y="3392708"/>
            <a:ext cx="19916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The inner color can be set for 21–25</a:t>
            </a:r>
          </a:p>
          <a:p>
            <a:endParaRPr lang="en-US" dirty="0">
              <a:solidFill>
                <a:schemeClr val="accent4"/>
              </a:solidFill>
              <a:latin typeface="SF Pro Display Light" pitchFamily="2" charset="0"/>
              <a:ea typeface="SF Pro Display Light" pitchFamily="2" charset="0"/>
            </a:endParaRPr>
          </a:p>
          <a:p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Here the outline color is white and the inner color is yellow</a:t>
            </a:r>
          </a:p>
        </p:txBody>
      </p:sp>
      <p:pic>
        <p:nvPicPr>
          <p:cNvPr id="11" name="Picture 10" descr="Calendar&#10;&#10;Description automatically generated">
            <a:extLst>
              <a:ext uri="{FF2B5EF4-FFF2-40B4-BE49-F238E27FC236}">
                <a16:creationId xmlns:a16="http://schemas.microsoft.com/office/drawing/2014/main" id="{8CA72EB4-439D-FC4E-B70F-A55405919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0341" y="2192867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228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BE33-FC78-3B43-8D44-E55CB2A7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col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E9E24-713A-C646-BAA6-0675D2DA1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eight basic colors</a:t>
            </a:r>
            <a:endParaRPr lang="en-US" sz="2800" dirty="0"/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chemeClr val="tx1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black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2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DF526A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red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3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61D04F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green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4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3497E6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blue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5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4BE3E6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cyan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6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CD0ABC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magenta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7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F5C711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yellow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  <a:p>
            <a:pPr lvl="1"/>
            <a:r>
              <a:rPr lang="en-US" sz="2800" dirty="0"/>
              <a:t>​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8</a:t>
            </a:r>
            <a:r>
              <a:rPr lang="en-US" sz="2800" dirty="0"/>
              <a:t> · </a:t>
            </a:r>
            <a:r>
              <a:rPr lang="en-US" sz="2800" b="1" dirty="0">
                <a:solidFill>
                  <a:srgbClr val="9E9E9E"/>
                </a:solidFill>
                <a:highlight>
                  <a:srgbClr val="FFFFFF"/>
                </a:highlight>
                <a:latin typeface="SF Pro Display Heavy" pitchFamily="2" charset="0"/>
                <a:ea typeface="SF Pro Display Heavy" pitchFamily="2" charset="0"/>
              </a:rPr>
              <a:t> gray </a:t>
            </a:r>
            <a:r>
              <a:rPr lang="en-US" sz="2800" b="1" dirty="0">
                <a:solidFill>
                  <a:schemeClr val="tx1"/>
                </a:solidFill>
                <a:latin typeface="SF Pro Display Heavy" pitchFamily="2" charset="0"/>
                <a:ea typeface="SF Pro Display Heavy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36990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BE33-FC78-3B43-8D44-E55CB2A7F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col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E9E24-713A-C646-BAA6-0675D2DA1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much more available in terms of color using predefined palettes and encoding using RGB, CMYK, and HSB systems (for example).</a:t>
            </a:r>
            <a:endParaRPr lang="en-US" sz="2800" dirty="0">
              <a:solidFill>
                <a:srgbClr val="9E9E9E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03890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So, plotting numbers and their squares: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x &lt;- c(1,2,3,4,5,6,7,8,9,10)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y &lt;- x^2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plot(x, y)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plot(x, y, main = "Squares",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xlab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"Integers",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ylab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"Squares",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xlim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c(-10, 110),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ylim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c(-10, 100),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c(15,16,17), col = c(2,3,4),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cex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3,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5868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commands for adding to </a:t>
            </a:r>
            <a:r>
              <a:rPr lang="en-US"/>
              <a:t>an existing plot:</a:t>
            </a:r>
            <a:endParaRPr lang="en-US" dirty="0"/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abline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()</a:t>
            </a:r>
            <a:r>
              <a:rPr lang="en-US" sz="2800" dirty="0"/>
              <a:t> · adds a straight line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legend()</a:t>
            </a:r>
            <a:r>
              <a:rPr lang="en-US" sz="2800" dirty="0"/>
              <a:t> · adds a legend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points()</a:t>
            </a:r>
            <a:r>
              <a:rPr lang="en-US" sz="2800" dirty="0"/>
              <a:t> · adds additional points to a plot (like a second series)</a:t>
            </a:r>
          </a:p>
          <a:p>
            <a:pPr lvl="1"/>
            <a:r>
              <a:rPr lang="en-US" sz="2800" b="1" dirty="0">
                <a:latin typeface="SF Pro Display Semibold" pitchFamily="2" charset="0"/>
                <a:ea typeface="SF Pro Display Semibold" pitchFamily="2" charset="0"/>
              </a:rPr>
              <a:t>​</a:t>
            </a:r>
            <a:r>
              <a:rPr lang="en-US" sz="2800" dirty="0">
                <a:solidFill>
                  <a:schemeClr val="bg1"/>
                </a:solidFill>
                <a:latin typeface="Inconsolatazi4varl_qu" panose="02000503000000000000" pitchFamily="2" charset="0"/>
              </a:rPr>
              <a:t>lines()</a:t>
            </a:r>
            <a:r>
              <a:rPr lang="en-US" sz="2800" dirty="0"/>
              <a:t> · adds a line series to a plot</a:t>
            </a:r>
          </a:p>
          <a:p>
            <a:pPr lvl="1"/>
            <a:endParaRPr lang="en-US" sz="2800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6917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Let’s add a line between the points: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lines(x, y, col = 1,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4,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lty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"dotted")</a:t>
            </a:r>
          </a:p>
          <a:p>
            <a:r>
              <a:rPr lang="en-US" dirty="0"/>
              <a:t>Let’s also add a vertical line at 9 and a horizontal line at 81: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abline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(v = 9,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4, col = 2)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abline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(h = 81,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4, col = 4)</a:t>
            </a:r>
          </a:p>
          <a:p>
            <a:r>
              <a:rPr lang="en-US" dirty="0"/>
              <a:t>Let’s finally add a second set of points: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y2 &lt;- x * 9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points(x, y2, col = 1,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lwd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4,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cex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= 2)</a:t>
            </a:r>
          </a:p>
        </p:txBody>
      </p:sp>
    </p:spTree>
    <p:extLst>
      <p:ext uri="{BB962C8B-B14F-4D97-AF65-F5344CB8AC3E}">
        <p14:creationId xmlns:p14="http://schemas.microsoft.com/office/powerpoint/2010/main" val="35912439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9ACB-4DB3-9F4D-9D27-EDA041F10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2933" y="1122363"/>
            <a:ext cx="10126133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Visualization with R:</a:t>
            </a:r>
            <a:br>
              <a:rPr lang="en-US" dirty="0"/>
            </a:br>
            <a:r>
              <a:rPr lang="en-US" dirty="0"/>
              <a:t>Example with R Base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3BE67-90FF-404E-BD98-665F505C9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Genomic Data Visualization &amp; Integration</a:t>
            </a:r>
          </a:p>
          <a:p>
            <a:r>
              <a:rPr lang="en-US" dirty="0"/>
              <a:t>HUGEN 2073</a:t>
            </a:r>
          </a:p>
          <a:p>
            <a:r>
              <a:rPr lang="en-US" dirty="0"/>
              <a:t>(Slides adapted from Ryan Minster with permission)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242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Medium" pitchFamily="2" charset="0"/>
                <a:ea typeface="SF Pro Display Medium" pitchFamily="2" charset="0"/>
              </a:rPr>
              <a:t>R</a:t>
            </a:r>
            <a:r>
              <a:rPr lang="en-US" dirty="0"/>
              <a:t> is a programming language and free software environment for statistical computing and graphics supported by the R Foundation for Statistical Computing.</a:t>
            </a:r>
          </a:p>
          <a:p>
            <a:r>
              <a:rPr lang="en-US"/>
              <a:t>It </a:t>
            </a:r>
            <a:r>
              <a:rPr lang="en-US" dirty="0"/>
              <a:t>is widely used by statisticans and data miners, and especially among academics (see </a:t>
            </a:r>
            <a:r>
              <a:rPr lang="en-US" i="1" dirty="0"/>
              <a:t>free</a:t>
            </a:r>
            <a:r>
              <a:rPr lang="en-US" dirty="0"/>
              <a:t> above).</a:t>
            </a:r>
          </a:p>
        </p:txBody>
      </p:sp>
    </p:spTree>
    <p:extLst>
      <p:ext uri="{BB962C8B-B14F-4D97-AF65-F5344CB8AC3E}">
        <p14:creationId xmlns:p14="http://schemas.microsoft.com/office/powerpoint/2010/main" val="40552781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5AFFB-6459-1443-B72A-1933A486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42E73-E177-CA4D-84BF-4C90F6473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the session, students will be able to:</a:t>
            </a:r>
            <a:br>
              <a:rPr lang="en-US" dirty="0"/>
            </a:br>
            <a:endParaRPr lang="en-US" dirty="0"/>
          </a:p>
          <a:p>
            <a:r>
              <a:rPr lang="en-US" dirty="0"/>
              <a:t>Create a scatterplot with two categories of data points using R base graphics</a:t>
            </a:r>
          </a:p>
        </p:txBody>
      </p:sp>
    </p:spTree>
    <p:extLst>
      <p:ext uri="{BB962C8B-B14F-4D97-AF65-F5344CB8AC3E}">
        <p14:creationId xmlns:p14="http://schemas.microsoft.com/office/powerpoint/2010/main" val="1968630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676F-7C5C-C745-B688-3B2AEEEAB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in R Base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1A6F6-483B-A248-8034-96BA2B2AF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Read the data into 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Execute the optical method of analysis to review the data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Plot a scatterplot of height vs 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Plot a scatterplot of height vs age stratified by sex</a:t>
            </a:r>
          </a:p>
        </p:txBody>
      </p:sp>
    </p:spTree>
    <p:extLst>
      <p:ext uri="{BB962C8B-B14F-4D97-AF65-F5344CB8AC3E}">
        <p14:creationId xmlns:p14="http://schemas.microsoft.com/office/powerpoint/2010/main" val="10973971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76F1-A484-5949-8B43-0A4DE4188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in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78B60-B8BF-E244-A907-BFAFC906F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&lt;-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read.csv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("20220120-rlm-2073_Data.csv")</a:t>
            </a:r>
          </a:p>
        </p:txBody>
      </p:sp>
    </p:spTree>
    <p:extLst>
      <p:ext uri="{BB962C8B-B14F-4D97-AF65-F5344CB8AC3E}">
        <p14:creationId xmlns:p14="http://schemas.microsoft.com/office/powerpoint/2010/main" val="6010573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2A942-CABF-914E-BCAC-36B90E43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Optical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506E7-0F03-BB42-A429-F43E332F5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5600" b="1" dirty="0">
                <a:solidFill>
                  <a:srgbClr val="FF2F92"/>
                </a:solidFill>
                <a:latin typeface="SF Pro Display Black" pitchFamily="2" charset="0"/>
                <a:ea typeface="SF Pro Display Black" pitchFamily="2" charset="0"/>
              </a:rPr>
              <a:t>LOOK! AT! THE! DATA!</a:t>
            </a:r>
          </a:p>
          <a:p>
            <a:r>
              <a:rPr lang="en-US" dirty="0"/>
              <a:t>How many rows and columns are there?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dim(data)</a:t>
            </a:r>
          </a:p>
          <a:p>
            <a:r>
              <a:rPr lang="en-US" dirty="0"/>
              <a:t>What are the values in the data?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head(data)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tail(data)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summary(data)</a:t>
            </a:r>
          </a:p>
        </p:txBody>
      </p:sp>
    </p:spTree>
    <p:extLst>
      <p:ext uri="{BB962C8B-B14F-4D97-AF65-F5344CB8AC3E}">
        <p14:creationId xmlns:p14="http://schemas.microsoft.com/office/powerpoint/2010/main" val="1841899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E4404-69AC-CF4F-820D-6D36E0D68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Optical Method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53428-2C7F-3E4B-BF1E-BDF80DBC1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“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SF Pro Display Light" pitchFamily="2" charset="0"/>
              </a:rPr>
              <a:t>table()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” categorical data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table(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Look at basic histograms of continuous data using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Play around with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breaks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to see different shapes of the histograms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breaks = 10)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breaks = 100)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breaks = 1000)</a:t>
            </a:r>
          </a:p>
          <a:p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03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using </a:t>
            </a:r>
            <a:r>
              <a:rPr lang="en-US" b="1" dirty="0">
                <a:latin typeface="Inconsolatazi4varl_qu" panose="02000503000000000000" pitchFamily="2" charset="0"/>
              </a:rPr>
              <a:t>plot()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If we are plotting height vs age</a:t>
            </a:r>
          </a:p>
          <a:p>
            <a:pPr lvl="1"/>
            <a:r>
              <a:rPr lang="en-US" sz="2800" dirty="0"/>
              <a:t>That is, by convention,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dependent</a:t>
            </a:r>
            <a:r>
              <a:rPr lang="en-US" sz="2800" dirty="0"/>
              <a:t> vs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independent</a:t>
            </a:r>
            <a:r>
              <a:rPr lang="en-US" sz="2800" dirty="0"/>
              <a:t> variable, </a:t>
            </a:r>
            <a:r>
              <a:rPr lang="en-US" sz="2800" i="1" dirty="0"/>
              <a:t>or</a:t>
            </a:r>
            <a:endParaRPr lang="en-US" sz="2800" dirty="0"/>
          </a:p>
          <a:p>
            <a:pPr lvl="1"/>
            <a:r>
              <a:rPr lang="en-US" sz="2800" dirty="0"/>
              <a:t>​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y</a:t>
            </a:r>
            <a:r>
              <a:rPr lang="en-US" sz="2800" dirty="0"/>
              <a:t>  vs 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x</a:t>
            </a:r>
          </a:p>
          <a:p>
            <a:pPr lvl="1"/>
            <a:r>
              <a:rPr lang="en-US" sz="2800" dirty="0"/>
              <a:t>So,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y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 = height</a:t>
            </a:r>
            <a:r>
              <a:rPr lang="en-US" sz="2800" dirty="0"/>
              <a:t> and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x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 = age</a:t>
            </a:r>
            <a:br>
              <a:rPr lang="en-US" sz="2800" dirty="0"/>
            </a:br>
            <a:br>
              <a:rPr lang="en-US" sz="700" dirty="0"/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plot(x =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y =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</a:t>
            </a:r>
            <a:r>
              <a:rPr lang="en-US" sz="2800" i="1" dirty="0"/>
              <a:t>or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sz="7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3264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using </a:t>
            </a:r>
            <a:r>
              <a:rPr lang="en-US" b="1" dirty="0">
                <a:latin typeface="Inconsolatazi4varl_qu" panose="02000503000000000000" pitchFamily="2" charset="0"/>
              </a:rPr>
              <a:t>plot()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Change points shape and color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16, col = alpha("black", 0.25)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r>
              <a:rPr lang="en-US" dirty="0"/>
              <a:t>​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alpha()</a:t>
            </a:r>
            <a:r>
              <a:rPr lang="en-US" dirty="0"/>
              <a:t> is a function that lets you add transparency to a color, such that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0.25</a:t>
            </a:r>
            <a:r>
              <a:rPr lang="en-US" dirty="0"/>
              <a:t> means 25% opaque and 75% transparent.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8230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Stratify Scatterplot by Category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If we are plotting height vs age by sex, we can</a:t>
            </a:r>
          </a:p>
          <a:p>
            <a:pPr lvl="1"/>
            <a:r>
              <a:rPr lang="en-US" sz="2800" dirty="0"/>
              <a:t>Plot female and male participants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separately</a:t>
            </a:r>
          </a:p>
          <a:p>
            <a:pPr lvl="1"/>
            <a:r>
              <a:rPr lang="en-US" sz="2800" dirty="0"/>
              <a:t>Plot female and male participants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together using color, shape, or both to distinguish them</a:t>
            </a:r>
          </a:p>
        </p:txBody>
      </p:sp>
    </p:spTree>
    <p:extLst>
      <p:ext uri="{BB962C8B-B14F-4D97-AF65-F5344CB8AC3E}">
        <p14:creationId xmlns:p14="http://schemas.microsoft.com/office/powerpoint/2010/main" val="29494238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94533" cy="1325563"/>
          </a:xfrm>
        </p:spPr>
        <p:txBody>
          <a:bodyPr/>
          <a:lstStyle/>
          <a:p>
            <a:r>
              <a:rPr lang="en-US" dirty="0"/>
              <a:t>Stratify Scatterplot by Category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Separately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Plotting separately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"F"]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"F"]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17, col = alpha(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0.25))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"M"]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"M"]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16, col = alpha(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"purple"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0.25))</a:t>
            </a:r>
          </a:p>
        </p:txBody>
      </p:sp>
    </p:spTree>
    <p:extLst>
      <p:ext uri="{BB962C8B-B14F-4D97-AF65-F5344CB8AC3E}">
        <p14:creationId xmlns:p14="http://schemas.microsoft.com/office/powerpoint/2010/main" val="13627283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6800" cy="1325563"/>
          </a:xfrm>
        </p:spPr>
        <p:txBody>
          <a:bodyPr/>
          <a:lstStyle/>
          <a:p>
            <a:r>
              <a:rPr lang="en-US" dirty="0"/>
              <a:t>Stratify Scatterplot by Category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Separately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64751"/>
            <a:ext cx="11294534" cy="5311776"/>
          </a:xfrm>
        </p:spPr>
        <p:txBody>
          <a:bodyPr>
            <a:normAutofit/>
          </a:bodyPr>
          <a:lstStyle/>
          <a:p>
            <a:r>
              <a:rPr lang="en-US" dirty="0"/>
              <a:t>But the </a:t>
            </a:r>
            <a:r>
              <a:rPr lang="en-US" i="1" dirty="0"/>
              <a:t>y</a:t>
            </a:r>
            <a:r>
              <a:rPr lang="en-US" dirty="0"/>
              <a:t> axis scales are different, so difficult to compare!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Here, the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axis scales happen to match, but they could be different too.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summary(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200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  <a:t>   Min. 1st Qu.  Median    Mean 3rd Qu.    Max. </a:t>
            </a:r>
            <a:br>
              <a:rPr lang="en-US" sz="2200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200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  <a:t>  143.0   164.0   171.0   171.6   179.0   204.0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17, col = alpha("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0.25)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ylim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c(143, 204)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16, col = alpha("purple", 0.25)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ylim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c(143, 204)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4079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R performs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mathematical calculations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1 + 2  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# comments can be added after hashes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3</a:t>
            </a:r>
            <a:endParaRPr lang="en-US" dirty="0"/>
          </a:p>
          <a:p>
            <a:pPr marL="236538" indent="-225425"/>
            <a:r>
              <a:rPr lang="en-US" dirty="0"/>
              <a:t>Often these calculations are in the form of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functions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sqrt(4)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2</a:t>
            </a:r>
          </a:p>
          <a:p>
            <a:pPr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mean(c(1,2,3,4))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2.5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rnorm(n = 2, mean = 0, sd = 1)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-0.4171808 -0.2499255</a:t>
            </a:r>
          </a:p>
          <a:p>
            <a:pPr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rnorm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(2, 0, 1)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-0.06301373 -0.97962780</a:t>
            </a:r>
          </a:p>
          <a:p>
            <a:pPr indent="0">
              <a:spcBef>
                <a:spcPts val="0"/>
              </a:spcBef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3777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94533" cy="1325563"/>
          </a:xfrm>
        </p:spPr>
        <p:txBody>
          <a:bodyPr/>
          <a:lstStyle/>
          <a:p>
            <a:r>
              <a:rPr lang="en-US" dirty="0"/>
              <a:t>Stratify Scatterplot by Category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Plotting together, I have two approaches to choose from:</a:t>
            </a:r>
          </a:p>
          <a:p>
            <a:pPr lvl="1"/>
            <a:r>
              <a:rPr lang="en-US" sz="2800" dirty="0"/>
              <a:t>Plot female participants first, then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overlay</a:t>
            </a:r>
            <a:r>
              <a:rPr lang="en-US" sz="2800" dirty="0"/>
              <a:t> male participants</a:t>
            </a:r>
          </a:p>
          <a:p>
            <a:pPr lvl="1"/>
            <a:r>
              <a:rPr lang="en-US" sz="2800" dirty="0"/>
              <a:t>Plot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simultaneously</a:t>
            </a:r>
            <a:r>
              <a:rPr lang="en-US" sz="2800" dirty="0"/>
              <a:t>, supplying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col</a:t>
            </a:r>
            <a:r>
              <a:rPr lang="en-US" sz="2800" dirty="0"/>
              <a:t> with vectors that correspond to how each data point will be displayed</a:t>
            </a:r>
          </a:p>
        </p:txBody>
      </p:sp>
    </p:spTree>
    <p:extLst>
      <p:ext uri="{BB962C8B-B14F-4D97-AF65-F5344CB8AC3E}">
        <p14:creationId xmlns:p14="http://schemas.microsoft.com/office/powerpoint/2010/main" val="28962735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94533" cy="1325563"/>
          </a:xfrm>
        </p:spPr>
        <p:txBody>
          <a:bodyPr/>
          <a:lstStyle/>
          <a:p>
            <a:r>
              <a:rPr lang="en-US" dirty="0"/>
              <a:t>Stratify Scatterplot by Category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Overlay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Plotting one then the other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"F"]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"F"]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17, col = alpha(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0.25))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points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"M"]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== "M"]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16, col = alpha(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"purple"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0.25))</a:t>
            </a:r>
          </a:p>
        </p:txBody>
      </p:sp>
    </p:spTree>
    <p:extLst>
      <p:ext uri="{BB962C8B-B14F-4D97-AF65-F5344CB8AC3E}">
        <p14:creationId xmlns:p14="http://schemas.microsoft.com/office/powerpoint/2010/main" val="40810101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6800" cy="1325563"/>
          </a:xfrm>
        </p:spPr>
        <p:txBody>
          <a:bodyPr/>
          <a:lstStyle/>
          <a:p>
            <a:r>
              <a:rPr lang="en-US" dirty="0"/>
              <a:t>Stratify Scatterplot by Category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Overlay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957"/>
            <a:ext cx="11294534" cy="5591176"/>
          </a:xfrm>
        </p:spPr>
        <p:txBody>
          <a:bodyPr>
            <a:normAutofit/>
          </a:bodyPr>
          <a:lstStyle/>
          <a:p>
            <a:r>
              <a:rPr lang="en-US" dirty="0"/>
              <a:t>But the </a:t>
            </a:r>
            <a:r>
              <a:rPr lang="en-US" i="1" dirty="0"/>
              <a:t>y</a:t>
            </a:r>
            <a:r>
              <a:rPr lang="en-US" dirty="0"/>
              <a:t> axis scales was based on the female participants, so</a:t>
            </a:r>
            <a:br>
              <a:rPr lang="en-US" dirty="0"/>
            </a:br>
            <a:r>
              <a:rPr lang="en-US" dirty="0"/>
              <a:t>data points for tallest male participants are off the plot!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Again, the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x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axis scales happen to work, but the same issue could occur.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summary(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  <a:t>   Min. 1st Qu.  Median    Mean 3rd Qu.    Max. </a:t>
            </a:r>
            <a:br>
              <a:rPr lang="en-US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Inconsolatazi4varl_qu" panose="02000503000000000000" pitchFamily="2" charset="0"/>
              </a:rPr>
              <a:t>  143.0   164.0   171.0   171.6   179.0   204.0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17, col = alpha("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0.25)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ylim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c(143, 204)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points(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16, col = alpha("purple", 0.25))</a:t>
            </a:r>
          </a:p>
        </p:txBody>
      </p:sp>
    </p:spTree>
    <p:extLst>
      <p:ext uri="{BB962C8B-B14F-4D97-AF65-F5344CB8AC3E}">
        <p14:creationId xmlns:p14="http://schemas.microsoft.com/office/powerpoint/2010/main" val="24587139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887201" cy="1325563"/>
          </a:xfrm>
        </p:spPr>
        <p:txBody>
          <a:bodyPr/>
          <a:lstStyle/>
          <a:p>
            <a:r>
              <a:rPr lang="en-US" dirty="0"/>
              <a:t>Stratify Scatterplot by Category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Simultaneous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Plotting simultaneously</a:t>
            </a:r>
          </a:p>
          <a:p>
            <a:pPr lvl="1"/>
            <a:r>
              <a:rPr lang="en-US" sz="2800" dirty="0"/>
              <a:t>First create vectors holding what will be given to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col</a:t>
            </a:r>
            <a:r>
              <a:rPr lang="en-US" sz="2800" dirty="0"/>
              <a:t>.</a:t>
            </a:r>
            <a:br>
              <a:rPr lang="en-US" sz="2800" dirty="0"/>
            </a:br>
            <a:br>
              <a:rPr lang="en-US" sz="700" dirty="0"/>
            </a:b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data$pch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 &lt;- 17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data$pch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 &lt;- 16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data$col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"F"] &lt;- "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data$col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"M"] &lt;- "purple"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sz="7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r>
              <a:rPr lang="en-US" sz="2800" dirty="0"/>
              <a:t>Check out the data to see if it looks right </a:t>
            </a:r>
            <a:r>
              <a:rPr lang="en-US" sz="1400" b="1" dirty="0">
                <a:solidFill>
                  <a:srgbClr val="FF2F92"/>
                </a:solidFill>
                <a:latin typeface="SF Pro Display Black" pitchFamily="2" charset="0"/>
                <a:ea typeface="SF Pro Display Black" pitchFamily="2" charset="0"/>
              </a:rPr>
              <a:t>LOOK! AT! THE! DATA!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head(data)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table(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data$pch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table(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data$col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pPr lvl="1"/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2719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887201" cy="1325563"/>
          </a:xfrm>
        </p:spPr>
        <p:txBody>
          <a:bodyPr/>
          <a:lstStyle/>
          <a:p>
            <a:r>
              <a:rPr lang="en-US" dirty="0"/>
              <a:t>Stratify Scatterplot by Category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Simultaneous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Plotting simultaneously</a:t>
            </a:r>
          </a:p>
          <a:p>
            <a:pPr lvl="1"/>
            <a:r>
              <a:rPr lang="en-US" sz="2800" dirty="0"/>
              <a:t>Second provide those vectors to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sz="2800" dirty="0"/>
              <a:t> and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col</a:t>
            </a:r>
            <a:r>
              <a:rPr lang="en-US" sz="2800" dirty="0"/>
              <a:t> in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plot()</a:t>
            </a:r>
            <a:r>
              <a:rPr lang="en-US" sz="2800" dirty="0"/>
              <a:t>.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plot(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data$age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pch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</a:t>
            </a:r>
            <a:r>
              <a:rPr lang="en-US" sz="2800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data$pch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col = alpha(</a:t>
            </a:r>
            <a:r>
              <a:rPr lang="en-US" sz="2800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data$col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0.25))</a:t>
            </a:r>
          </a:p>
          <a:p>
            <a:pPr lvl="1"/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lvl="1"/>
            <a:r>
              <a:rPr lang="en-US" sz="2800" dirty="0"/>
              <a:t>Note that you had to do more to set up the data, but less in the actual plotting code itself. </a:t>
            </a:r>
            <a:r>
              <a:rPr lang="en-US" sz="2800" dirty="0">
                <a:solidFill>
                  <a:schemeClr val="accent4">
                    <a:lumMod val="50000"/>
                  </a:schemeClr>
                </a:solidFill>
              </a:rPr>
              <a:t>No checking axes limits or additional functions to overlay additional points.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76009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D505-2ABD-0E41-8067-CDDA92A14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10A58-A3E6-5C41-B571-6831E47BC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Of course, final plots would include better axis labels, a title, and a legend, at the least.</a:t>
            </a:r>
          </a:p>
          <a:p>
            <a:endParaRPr lang="en-US" dirty="0"/>
          </a:p>
          <a:p>
            <a:r>
              <a:rPr lang="en-US" dirty="0"/>
              <a:t>Additionally, beware using shapes and colors that code for male and female in ways that align with and perpetuate sexist stereotypes of masculinity and femininity.</a:t>
            </a:r>
          </a:p>
          <a:p>
            <a:pPr lvl="1"/>
            <a:r>
              <a:rPr lang="en-US" sz="2800" dirty="0"/>
              <a:t>Such encodings can be culture-specific.</a:t>
            </a:r>
          </a:p>
          <a:p>
            <a:pPr lvl="1"/>
            <a:r>
              <a:rPr lang="en-US" sz="2800" dirty="0"/>
              <a:t>Often in American culture, pink and round (   ) is female and blue and angular (   ) is male. Avoid such mappings.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FB966D8-2209-7F49-B86E-FAB1C4152FF0}"/>
              </a:ext>
            </a:extLst>
          </p:cNvPr>
          <p:cNvSpPr/>
          <p:nvPr/>
        </p:nvSpPr>
        <p:spPr>
          <a:xfrm>
            <a:off x="7763933" y="5046132"/>
            <a:ext cx="182880" cy="182880"/>
          </a:xfrm>
          <a:prstGeom prst="ellipse">
            <a:avLst/>
          </a:prstGeom>
          <a:solidFill>
            <a:srgbClr val="FF8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5C4CB-9511-FF44-A1DE-EECAF30F88D9}"/>
              </a:ext>
            </a:extLst>
          </p:cNvPr>
          <p:cNvSpPr/>
          <p:nvPr/>
        </p:nvSpPr>
        <p:spPr>
          <a:xfrm>
            <a:off x="3522132" y="5418665"/>
            <a:ext cx="182880" cy="182880"/>
          </a:xfrm>
          <a:prstGeom prst="rect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637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Functions can be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nested</a:t>
            </a:r>
            <a:r>
              <a:rPr lang="en-US" dirty="0"/>
              <a:t> inside of other functions.</a:t>
            </a:r>
            <a:br>
              <a:rPr lang="en-US" dirty="0"/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rnorm(n = sqrt(mean(c(2,4,6))), mean = 1 - 1, sd = 1)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-0.4171808 -0.2499255</a:t>
            </a:r>
          </a:p>
          <a:p>
            <a:pPr indent="0">
              <a:spcBef>
                <a:spcPts val="0"/>
              </a:spcBef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462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To get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documentation</a:t>
            </a:r>
            <a:r>
              <a:rPr lang="en-US" dirty="0"/>
              <a:t> about a function use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rnorm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36538" indent="-225425"/>
            <a:endParaRPr lang="en-US" dirty="0"/>
          </a:p>
          <a:p>
            <a:pPr marL="236538" indent="-225425"/>
            <a:r>
              <a:rPr lang="en-US" dirty="0"/>
              <a:t>To search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documentation</a:t>
            </a:r>
            <a:r>
              <a:rPr lang="en-US" dirty="0"/>
              <a:t> use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??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??normal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309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94013-0776-1F42-8357-36D862D8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C5455-54EF-714F-B857-79B911C5A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2365"/>
          </a:xfrm>
        </p:spPr>
        <p:txBody>
          <a:bodyPr>
            <a:normAutofit/>
          </a:bodyPr>
          <a:lstStyle/>
          <a:p>
            <a:pPr marL="236538" indent="-225425"/>
            <a:r>
              <a:rPr lang="en-US" dirty="0"/>
              <a:t>It can save information into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objects </a:t>
            </a:r>
            <a:r>
              <a:rPr lang="en-US" dirty="0"/>
              <a:t>(which are like variables)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 &lt;- 1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1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 &lt;- 1 + 2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3</a:t>
            </a:r>
            <a:br>
              <a:rPr lang="en-US" dirty="0"/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beta &lt;- 2 + 2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beta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4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 a + beta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[1] 7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Inconsolatazi4varl_qu" panose="02000503000000000000" pitchFamily="2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2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1915</TotalTime>
  <Words>4111</Words>
  <Application>Microsoft Macintosh PowerPoint</Application>
  <PresentationFormat>Widescreen</PresentationFormat>
  <Paragraphs>248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3" baseType="lpstr">
      <vt:lpstr>SF PRO DISPLAY BLACK</vt:lpstr>
      <vt:lpstr>SF PRO DISPLAY HEAVY</vt:lpstr>
      <vt:lpstr>SF PRO DISPLAY SEMIBOLD</vt:lpstr>
      <vt:lpstr>SF Pro Display Medium</vt:lpstr>
      <vt:lpstr>SF Pro Display Light</vt:lpstr>
      <vt:lpstr>Inconsolatazi4varl_qu</vt:lpstr>
      <vt:lpstr>Arial</vt:lpstr>
      <vt:lpstr>Office Theme</vt:lpstr>
      <vt:lpstr>Visualization with R, RStudio and RMarkdown</vt:lpstr>
      <vt:lpstr>Learning Objectives</vt:lpstr>
      <vt:lpstr>ACHTUNG!</vt:lpstr>
      <vt:lpstr>Software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</vt:lpstr>
      <vt:lpstr>RStudio</vt:lpstr>
      <vt:lpstr>PowerPoint Presentation</vt:lpstr>
      <vt:lpstr>RMarkdown</vt:lpstr>
      <vt:lpstr>Basic RMarkdown File</vt:lpstr>
      <vt:lpstr>Basic RMarkdown Formatting</vt:lpstr>
      <vt:lpstr>Basic RMarkdown Code Chunks</vt:lpstr>
      <vt:lpstr>Cool RMarkdown Stuff</vt:lpstr>
      <vt:lpstr>Cool RMarkdown Stuff</vt:lpstr>
      <vt:lpstr>R Graphics</vt:lpstr>
      <vt:lpstr>R Graphics</vt:lpstr>
      <vt:lpstr>Base Graphics</vt:lpstr>
      <vt:lpstr>Base Graphics</vt:lpstr>
      <vt:lpstr>Base Graphics</vt:lpstr>
      <vt:lpstr>Base Graphics</vt:lpstr>
      <vt:lpstr>lty Values</vt:lpstr>
      <vt:lpstr>pch Values</vt:lpstr>
      <vt:lpstr>col Values</vt:lpstr>
      <vt:lpstr>col Values</vt:lpstr>
      <vt:lpstr>Base Graphics</vt:lpstr>
      <vt:lpstr>Base Graphics</vt:lpstr>
      <vt:lpstr>Base Graphics</vt:lpstr>
      <vt:lpstr>Visualization with R: Example with R Base Graphics</vt:lpstr>
      <vt:lpstr>Learning Objectives</vt:lpstr>
      <vt:lpstr>Create a Scatterplot in R Base Graphics</vt:lpstr>
      <vt:lpstr>Read in the Data</vt:lpstr>
      <vt:lpstr>Optical Method</vt:lpstr>
      <vt:lpstr>Optical Method   cont’d</vt:lpstr>
      <vt:lpstr>Create a Scatterplot using plot()</vt:lpstr>
      <vt:lpstr>Create a Scatterplot using plot()</vt:lpstr>
      <vt:lpstr>Stratify Scatterplot by Category</vt:lpstr>
      <vt:lpstr>Stratify Scatterplot by Category   Separately</vt:lpstr>
      <vt:lpstr>Stratify Scatterplot by Category   Separately</vt:lpstr>
      <vt:lpstr>Stratify Scatterplot by Category   Together</vt:lpstr>
      <vt:lpstr>Stratify Scatterplot by Category   Overlay</vt:lpstr>
      <vt:lpstr>Stratify Scatterplot by Category   Overlay</vt:lpstr>
      <vt:lpstr>Stratify Scatterplot by Category  Simultaneous</vt:lpstr>
      <vt:lpstr>Stratify Scatterplot by Category  Simultaneous</vt:lpstr>
      <vt:lpstr>Final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Shell Scripting</dc:title>
  <dc:creator>Minster, Ryan L</dc:creator>
  <cp:lastModifiedBy>Chernus, Jonathan M</cp:lastModifiedBy>
  <cp:revision>325</cp:revision>
  <dcterms:created xsi:type="dcterms:W3CDTF">2018-11-09T14:32:06Z</dcterms:created>
  <dcterms:modified xsi:type="dcterms:W3CDTF">2025-01-15T17:11:44Z</dcterms:modified>
</cp:coreProperties>
</file>

<file path=docProps/thumbnail.jpeg>
</file>